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5" r:id="rId4"/>
    <p:sldId id="259" r:id="rId5"/>
    <p:sldId id="266" r:id="rId6"/>
    <p:sldId id="262" r:id="rId7"/>
    <p:sldId id="260" r:id="rId8"/>
    <p:sldId id="261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4620" autoAdjust="0"/>
  </p:normalViewPr>
  <p:slideViewPr>
    <p:cSldViewPr>
      <p:cViewPr varScale="1">
        <p:scale>
          <a:sx n="96" d="100"/>
          <a:sy n="96" d="100"/>
        </p:scale>
        <p:origin x="-374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590F5-4A19-4E31-B0CF-A5F0BDB37A2B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920D5-6659-4CB3-B6EE-C84C275B5F5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920D5-6659-4CB3-B6EE-C84C275B5F5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E6F8A-9D4B-418A-B009-763F1925964C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6F89C-5141-4E57-9AE7-1216E1FDFA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ys.com/v3/brochures/LibraryManagement/WebBasedILS/AtriuumASP.pdf" TargetMode="External"/><Relationship Id="rId7" Type="http://schemas.openxmlformats.org/officeDocument/2006/relationships/hyperlink" Target="http://www.librarytechnology.org/booksystems.p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treg14.org/uploaded/faculty/kcaldwell/pdfs/Directions.pdf" TargetMode="External"/><Relationship Id="rId5" Type="http://schemas.openxmlformats.org/officeDocument/2006/relationships/hyperlink" Target="http://www.atriuum.com/atriuum.pdf" TargetMode="External"/><Relationship Id="rId4" Type="http://schemas.openxmlformats.org/officeDocument/2006/relationships/hyperlink" Target="http://www.booksys.com/v3/customer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ys.com/v3/customer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ys.com/v3/services/cerf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booksys.com/v3/products/ezcat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470025"/>
          </a:xfrm>
        </p:spPr>
        <p:txBody>
          <a:bodyPr>
            <a:noAutofit/>
          </a:bodyPr>
          <a:lstStyle/>
          <a:p>
            <a:r>
              <a:rPr lang="en-US" sz="15000" dirty="0" err="1" smtClean="0">
                <a:latin typeface="Papyrus" pitchFamily="66" charset="0"/>
              </a:rPr>
              <a:t>Atriuum</a:t>
            </a:r>
            <a:endParaRPr lang="en-US" sz="15000" dirty="0">
              <a:latin typeface="Papyru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343400"/>
            <a:ext cx="8763000" cy="1295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Papyrus" pitchFamily="66" charset="0"/>
                <a:ea typeface="Calibri"/>
              </a:rPr>
              <a:t>Shannon Judge, Beth Scribner, Kathy Lewis,</a:t>
            </a:r>
            <a:endParaRPr lang="en-US" dirty="0" smtClean="0">
              <a:latin typeface="Papyrus" pitchFamily="66" charset="0"/>
              <a:ea typeface="Times New Roman"/>
            </a:endParaRPr>
          </a:p>
          <a:p>
            <a:r>
              <a:rPr lang="en-US" dirty="0" smtClean="0">
                <a:latin typeface="Papyrus" pitchFamily="66" charset="0"/>
                <a:ea typeface="Calibri"/>
              </a:rPr>
              <a:t>Michal </a:t>
            </a:r>
            <a:r>
              <a:rPr lang="en-US" dirty="0" err="1" smtClean="0">
                <a:latin typeface="Papyrus" pitchFamily="66" charset="0"/>
                <a:ea typeface="Calibri"/>
              </a:rPr>
              <a:t>Gondiero</a:t>
            </a:r>
            <a:r>
              <a:rPr lang="en-US" dirty="0" smtClean="0">
                <a:latin typeface="Papyrus" pitchFamily="66" charset="0"/>
                <a:ea typeface="Calibri"/>
              </a:rPr>
              <a:t>, Sarah</a:t>
            </a:r>
            <a:r>
              <a:rPr lang="en-US" dirty="0" smtClean="0">
                <a:latin typeface="Papyrus" pitchFamily="66" charset="0"/>
                <a:ea typeface="Times New Roman"/>
              </a:rPr>
              <a:t> Morales, </a:t>
            </a:r>
            <a:r>
              <a:rPr lang="en-US" dirty="0" smtClean="0">
                <a:latin typeface="Papyrus" pitchFamily="66" charset="0"/>
                <a:ea typeface="Calibri"/>
              </a:rPr>
              <a:t>Julio Garcia</a:t>
            </a:r>
            <a:endParaRPr lang="en-US" dirty="0">
              <a:latin typeface="Papyrus" pitchFamily="66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32766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latin typeface="Papyrus" pitchFamily="66" charset="0"/>
              </a:rPr>
              <a:t>Atriuum</a:t>
            </a:r>
            <a:endParaRPr lang="en-US" sz="7200" dirty="0">
              <a:latin typeface="Papyru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pPr lvl="0">
              <a:buNone/>
            </a:pPr>
            <a:endParaRPr lang="en-US" sz="1400" dirty="0" smtClean="0"/>
          </a:p>
          <a:p>
            <a:pPr lvl="0">
              <a:buNone/>
            </a:pPr>
            <a:endParaRPr lang="en-US" sz="1400" dirty="0"/>
          </a:p>
          <a:p>
            <a:pPr lvl="0" algn="ctr">
              <a:buNone/>
            </a:pPr>
            <a:r>
              <a:rPr lang="en-US" sz="1400" dirty="0" smtClean="0">
                <a:latin typeface="Papyrus" pitchFamily="66" charset="0"/>
              </a:rPr>
              <a:t> </a:t>
            </a:r>
            <a:r>
              <a:rPr lang="en-US" sz="1400" dirty="0" err="1">
                <a:latin typeface="Papyrus" pitchFamily="66" charset="0"/>
              </a:rPr>
              <a:t>Atriuum</a:t>
            </a:r>
            <a:r>
              <a:rPr lang="en-US" sz="1400" dirty="0">
                <a:latin typeface="Papyrus" pitchFamily="66" charset="0"/>
              </a:rPr>
              <a:t> frequently asked </a:t>
            </a:r>
            <a:r>
              <a:rPr lang="en-US" sz="1400" dirty="0" smtClean="0">
                <a:latin typeface="Papyrus" pitchFamily="66" charset="0"/>
              </a:rPr>
              <a:t>questions: </a:t>
            </a:r>
            <a:r>
              <a:rPr lang="en-US" sz="1400" u="sng" dirty="0" smtClean="0">
                <a:latin typeface="Papyrus" pitchFamily="66" charset="0"/>
                <a:hlinkClick r:id="rId3"/>
              </a:rPr>
              <a:t>http</a:t>
            </a:r>
            <a:r>
              <a:rPr lang="en-US" sz="1400" u="sng" dirty="0">
                <a:latin typeface="Papyrus" pitchFamily="66" charset="0"/>
                <a:hlinkClick r:id="rId3"/>
              </a:rPr>
              <a:t>://www.booksys.com/v3/brochures/LibraryManagement/WebBasedILS/AtriuumASP.pdf</a:t>
            </a:r>
            <a:endParaRPr lang="en-US" sz="1400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>
                <a:latin typeface="Papyrus" pitchFamily="66" charset="0"/>
              </a:rPr>
              <a:t> </a:t>
            </a:r>
          </a:p>
          <a:p>
            <a:pPr lvl="0" algn="ctr">
              <a:buNone/>
            </a:pPr>
            <a:r>
              <a:rPr lang="en-US" sz="1400" dirty="0" smtClean="0">
                <a:latin typeface="Papyrus" pitchFamily="66" charset="0"/>
              </a:rPr>
              <a:t>Customer </a:t>
            </a:r>
            <a:r>
              <a:rPr lang="en-US" sz="1400" dirty="0">
                <a:latin typeface="Papyrus" pitchFamily="66" charset="0"/>
              </a:rPr>
              <a:t>reviews of Book Systems service and training</a:t>
            </a:r>
            <a:r>
              <a:rPr lang="en-US" sz="1400" dirty="0" smtClean="0">
                <a:latin typeface="Papyrus" pitchFamily="66" charset="0"/>
              </a:rPr>
              <a:t>:</a:t>
            </a:r>
          </a:p>
          <a:p>
            <a:pPr lvl="0" algn="ctr">
              <a:buNone/>
            </a:pPr>
            <a:r>
              <a:rPr lang="en-US" sz="1400" dirty="0">
                <a:latin typeface="Papyrus" pitchFamily="66" charset="0"/>
              </a:rPr>
              <a:t>	</a:t>
            </a:r>
            <a:r>
              <a:rPr lang="en-US" sz="1400" dirty="0" smtClean="0">
                <a:latin typeface="Papyrus" pitchFamily="66" charset="0"/>
              </a:rPr>
              <a:t> </a:t>
            </a:r>
            <a:r>
              <a:rPr lang="en-US" sz="1400" u="sng" dirty="0">
                <a:latin typeface="Papyrus" pitchFamily="66" charset="0"/>
                <a:hlinkClick r:id="rId4"/>
              </a:rPr>
              <a:t>http://www.booksys.com/v3/customers</a:t>
            </a:r>
            <a:r>
              <a:rPr lang="en-US" sz="1400" u="sng" dirty="0" smtClean="0">
                <a:latin typeface="Papyrus" pitchFamily="66" charset="0"/>
                <a:hlinkClick r:id="rId4"/>
              </a:rPr>
              <a:t>/</a:t>
            </a:r>
            <a:r>
              <a:rPr lang="en-US" sz="1400" dirty="0">
                <a:latin typeface="Papyrus" pitchFamily="66" charset="0"/>
              </a:rPr>
              <a:t/>
            </a:r>
            <a:br>
              <a:rPr lang="en-US" sz="1400" dirty="0">
                <a:latin typeface="Papyrus" pitchFamily="66" charset="0"/>
              </a:rPr>
            </a:br>
            <a:endParaRPr lang="en-US" sz="1400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>
                <a:latin typeface="Papyrus" pitchFamily="66" charset="0"/>
              </a:rPr>
              <a:t>Book Systems. (2010). </a:t>
            </a:r>
            <a:r>
              <a:rPr lang="en-US" sz="1400" i="1" dirty="0" err="1">
                <a:latin typeface="Papyrus" pitchFamily="66" charset="0"/>
              </a:rPr>
              <a:t>Atriuum</a:t>
            </a:r>
            <a:r>
              <a:rPr lang="en-US" sz="1400" dirty="0">
                <a:latin typeface="Papyrus" pitchFamily="66" charset="0"/>
              </a:rPr>
              <a:t>. Retrieved from http://www.booksys.com/v3/products/ </a:t>
            </a:r>
            <a:endParaRPr lang="en-US" sz="1400" dirty="0" smtClean="0">
              <a:latin typeface="Papyrus" pitchFamily="66" charset="0"/>
            </a:endParaRPr>
          </a:p>
          <a:p>
            <a:pPr algn="ctr">
              <a:buNone/>
            </a:pPr>
            <a:endParaRPr lang="en-US" sz="1400" b="1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>
                <a:latin typeface="Papyrus" pitchFamily="66" charset="0"/>
              </a:rPr>
              <a:t>Book Systems. (2010). </a:t>
            </a:r>
            <a:r>
              <a:rPr lang="en-US" sz="1400" i="1" dirty="0">
                <a:latin typeface="Papyrus" pitchFamily="66" charset="0"/>
              </a:rPr>
              <a:t>Company product overview</a:t>
            </a:r>
            <a:r>
              <a:rPr lang="en-US" sz="1400" dirty="0">
                <a:latin typeface="Papyrus" pitchFamily="66" charset="0"/>
              </a:rPr>
              <a:t>. Retrieved from </a:t>
            </a:r>
            <a:r>
              <a:rPr lang="en-US" sz="1400" dirty="0" smtClean="0">
                <a:latin typeface="Papyrus" pitchFamily="66" charset="0"/>
              </a:rPr>
              <a:t>             </a:t>
            </a:r>
            <a:r>
              <a:rPr lang="en-US" sz="1400" u="sng" dirty="0" smtClean="0">
                <a:latin typeface="Papyrus" pitchFamily="66" charset="0"/>
                <a:hlinkClick r:id="rId5"/>
              </a:rPr>
              <a:t>http</a:t>
            </a:r>
            <a:r>
              <a:rPr lang="en-US" sz="1400" u="sng" dirty="0">
                <a:latin typeface="Papyrus" pitchFamily="66" charset="0"/>
                <a:hlinkClick r:id="rId5"/>
              </a:rPr>
              <a:t>://</a:t>
            </a:r>
            <a:r>
              <a:rPr lang="en-US" sz="1400" u="sng" dirty="0" smtClean="0">
                <a:latin typeface="Papyrus" pitchFamily="66" charset="0"/>
                <a:hlinkClick r:id="rId5"/>
              </a:rPr>
              <a:t>www.atriuum.com/atriuum.pdf</a:t>
            </a:r>
            <a:endParaRPr lang="en-US" sz="1400" u="sng" dirty="0" smtClean="0">
              <a:latin typeface="Papyrus" pitchFamily="66" charset="0"/>
            </a:endParaRPr>
          </a:p>
          <a:p>
            <a:pPr algn="ctr">
              <a:buNone/>
            </a:pPr>
            <a:endParaRPr lang="en-US" sz="1400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 smtClean="0">
                <a:latin typeface="Papyrus" pitchFamily="66" charset="0"/>
              </a:rPr>
              <a:t>Caldwell</a:t>
            </a:r>
            <a:r>
              <a:rPr lang="en-US" sz="1400" dirty="0">
                <a:latin typeface="Papyrus" pitchFamily="66" charset="0"/>
              </a:rPr>
              <a:t>, K. (</a:t>
            </a:r>
            <a:r>
              <a:rPr lang="en-US" sz="1400" dirty="0" err="1">
                <a:latin typeface="Papyrus" pitchFamily="66" charset="0"/>
              </a:rPr>
              <a:t>n.d</a:t>
            </a:r>
            <a:r>
              <a:rPr lang="en-US" sz="1400" dirty="0">
                <a:latin typeface="Papyrus" pitchFamily="66" charset="0"/>
              </a:rPr>
              <a:t>.). </a:t>
            </a:r>
            <a:r>
              <a:rPr lang="en-US" sz="1400" i="1" dirty="0">
                <a:latin typeface="Papyrus" pitchFamily="66" charset="0"/>
              </a:rPr>
              <a:t>Using </a:t>
            </a:r>
            <a:r>
              <a:rPr lang="en-US" sz="1400" i="1" dirty="0" err="1">
                <a:latin typeface="Papyrus" pitchFamily="66" charset="0"/>
              </a:rPr>
              <a:t>Atriuum</a:t>
            </a:r>
            <a:r>
              <a:rPr lang="en-US" sz="1400" i="1" dirty="0">
                <a:latin typeface="Papyrus" pitchFamily="66" charset="0"/>
              </a:rPr>
              <a:t> books systems card catalog</a:t>
            </a:r>
            <a:r>
              <a:rPr lang="en-US" sz="1400" dirty="0">
                <a:latin typeface="Papyrus" pitchFamily="66" charset="0"/>
              </a:rPr>
              <a:t>. Retrieved from </a:t>
            </a:r>
            <a:r>
              <a:rPr lang="en-US" sz="1400" u="sng" dirty="0">
                <a:latin typeface="Papyrus" pitchFamily="66" charset="0"/>
                <a:hlinkClick r:id="rId6"/>
              </a:rPr>
              <a:t>http://www.ctreg14.org/uploaded/faculty/kcaldwell/pdfs/Directions.pdf</a:t>
            </a:r>
            <a:r>
              <a:rPr lang="en-US" sz="1400" dirty="0">
                <a:latin typeface="Papyrus" pitchFamily="66" charset="0"/>
              </a:rPr>
              <a:t> </a:t>
            </a:r>
            <a:endParaRPr lang="en-US" sz="1400" dirty="0" smtClean="0">
              <a:latin typeface="Papyrus" pitchFamily="66" charset="0"/>
            </a:endParaRPr>
          </a:p>
          <a:p>
            <a:pPr algn="ctr">
              <a:buNone/>
            </a:pPr>
            <a:endParaRPr lang="en-US" sz="1400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 err="1">
                <a:latin typeface="Papyrus" pitchFamily="66" charset="0"/>
              </a:rPr>
              <a:t>Fiehn</a:t>
            </a:r>
            <a:r>
              <a:rPr lang="en-US" sz="1400" dirty="0">
                <a:latin typeface="Papyrus" pitchFamily="66" charset="0"/>
              </a:rPr>
              <a:t>, Barbara. (2006). Library automation in k-12; a 2006 update, part 1. </a:t>
            </a:r>
            <a:r>
              <a:rPr lang="en-US" sz="1400" i="1" dirty="0">
                <a:latin typeface="Papyrus" pitchFamily="66" charset="0"/>
              </a:rPr>
              <a:t>Multimedia and Internet @ Schools</a:t>
            </a:r>
            <a:r>
              <a:rPr lang="en-US" sz="1400" dirty="0">
                <a:latin typeface="Papyrus" pitchFamily="66" charset="0"/>
              </a:rPr>
              <a:t>, </a:t>
            </a:r>
            <a:r>
              <a:rPr lang="en-US" sz="1400" i="1" dirty="0">
                <a:latin typeface="Papyrus" pitchFamily="66" charset="0"/>
              </a:rPr>
              <a:t>13</a:t>
            </a:r>
            <a:r>
              <a:rPr lang="en-US" sz="1400" dirty="0">
                <a:latin typeface="Papyrus" pitchFamily="66" charset="0"/>
              </a:rPr>
              <a:t>(5), 27-29. </a:t>
            </a:r>
            <a:endParaRPr lang="en-US" sz="1400" dirty="0" smtClean="0">
              <a:latin typeface="Papyrus" pitchFamily="66" charset="0"/>
            </a:endParaRPr>
          </a:p>
          <a:p>
            <a:pPr algn="ctr">
              <a:buNone/>
            </a:pPr>
            <a:endParaRPr lang="en-US" sz="1400" b="1" dirty="0">
              <a:latin typeface="Papyrus" pitchFamily="66" charset="0"/>
            </a:endParaRPr>
          </a:p>
          <a:p>
            <a:pPr algn="ctr">
              <a:buNone/>
            </a:pPr>
            <a:r>
              <a:rPr lang="en-US" sz="1400" dirty="0">
                <a:latin typeface="Papyrus" pitchFamily="66" charset="0"/>
              </a:rPr>
              <a:t>Library Technology Guides. (2009). </a:t>
            </a:r>
            <a:r>
              <a:rPr lang="en-US" sz="1400" i="1" dirty="0">
                <a:latin typeface="Papyrus" pitchFamily="66" charset="0"/>
              </a:rPr>
              <a:t>Key resources in the field of library automation: book systems, inc</a:t>
            </a:r>
            <a:r>
              <a:rPr lang="en-US" sz="1400" dirty="0">
                <a:latin typeface="Papyrus" pitchFamily="66" charset="0"/>
              </a:rPr>
              <a:t>. Retrieved from </a:t>
            </a:r>
            <a:r>
              <a:rPr lang="en-US" sz="1400" u="sng" dirty="0">
                <a:latin typeface="Papyrus" pitchFamily="66" charset="0"/>
                <a:hlinkClick r:id="rId7"/>
              </a:rPr>
              <a:t>http://www.librarytechnology.org/booksystems.pl</a:t>
            </a:r>
            <a:r>
              <a:rPr lang="en-US" sz="1400" dirty="0">
                <a:latin typeface="Papyrus" pitchFamily="66" charset="0"/>
              </a:rPr>
              <a:t> </a:t>
            </a:r>
          </a:p>
          <a:p>
            <a:pPr>
              <a:buNone/>
            </a:pPr>
            <a:r>
              <a:rPr lang="en-US" sz="1400" dirty="0">
                <a:latin typeface="Papyrus" pitchFamily="66" charset="0"/>
              </a:rPr>
              <a:t>  </a:t>
            </a:r>
          </a:p>
          <a:p>
            <a:endParaRPr lang="en-US" sz="14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716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991600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Papyrus" pitchFamily="66" charset="0"/>
              </a:rPr>
              <a:t>Book Systems – </a:t>
            </a:r>
            <a:r>
              <a:rPr lang="en-US" sz="6000" dirty="0" err="1" smtClean="0">
                <a:latin typeface="Papyrus" pitchFamily="66" charset="0"/>
              </a:rPr>
              <a:t>Atriuum</a:t>
            </a:r>
            <a:endParaRPr lang="en-US" sz="6000" dirty="0" smtClean="0">
              <a:latin typeface="Papyrus" pitchFamily="66" charset="0"/>
            </a:endParaRPr>
          </a:p>
          <a:p>
            <a:pPr algn="ctr"/>
            <a:endParaRPr lang="en-US" sz="1200" dirty="0" smtClean="0">
              <a:latin typeface="Papyrus" pitchFamily="66" charset="0"/>
            </a:endParaRPr>
          </a:p>
          <a:p>
            <a:pPr algn="ctr"/>
            <a:endParaRPr lang="en-US" sz="1200" dirty="0">
              <a:latin typeface="Papyrus" pitchFamily="66" charset="0"/>
            </a:endParaRPr>
          </a:p>
          <a:p>
            <a:pPr marL="0" lvl="1" algn="ctr"/>
            <a:r>
              <a:rPr lang="en-US" sz="2400" dirty="0" err="1" smtClean="0">
                <a:latin typeface="Papyrus" pitchFamily="66" charset="0"/>
              </a:rPr>
              <a:t>Atriuum</a:t>
            </a:r>
            <a:r>
              <a:rPr lang="en-US" sz="2400" dirty="0" smtClean="0">
                <a:latin typeface="Papyrus" pitchFamily="66" charset="0"/>
              </a:rPr>
              <a:t> is an automated system that will provide our school with the </a:t>
            </a:r>
            <a:r>
              <a:rPr lang="en-US" sz="2400" dirty="0" smtClean="0">
                <a:latin typeface="Papyrus" pitchFamily="66" charset="0"/>
              </a:rPr>
              <a:t>ability </a:t>
            </a:r>
            <a:r>
              <a:rPr lang="en-US" sz="2400" dirty="0" smtClean="0">
                <a:latin typeface="Papyrus" pitchFamily="66" charset="0"/>
              </a:rPr>
              <a:t>to keep our system updated.</a:t>
            </a:r>
            <a:r>
              <a:rPr lang="en-US" sz="2400" dirty="0">
                <a:latin typeface="Papyrus" pitchFamily="66" charset="0"/>
              </a:rPr>
              <a:t> </a:t>
            </a:r>
            <a:r>
              <a:rPr lang="en-US" sz="2400" dirty="0" smtClean="0">
                <a:latin typeface="Papyrus" pitchFamily="66" charset="0"/>
              </a:rPr>
              <a:t> </a:t>
            </a:r>
            <a:r>
              <a:rPr lang="en-US" sz="2400" dirty="0" err="1" smtClean="0">
                <a:latin typeface="Papyrus" pitchFamily="66" charset="0"/>
              </a:rPr>
              <a:t>Atriuum</a:t>
            </a:r>
            <a:r>
              <a:rPr lang="en-US" sz="2400" dirty="0" smtClean="0">
                <a:latin typeface="Papyrus" pitchFamily="66" charset="0"/>
              </a:rPr>
              <a:t> is an affordable, web based, automation system compatible with our current Windows 2003 servers and is designed in an easy-to-learn and user-friendly format with strong technical support and a surplus of benefits.  </a:t>
            </a:r>
          </a:p>
          <a:p>
            <a:pPr algn="ctr"/>
            <a:endParaRPr lang="en-US" sz="2800" dirty="0" smtClean="0">
              <a:latin typeface="Papyrus" pitchFamily="66" charset="0"/>
            </a:endParaRPr>
          </a:p>
          <a:p>
            <a:pPr algn="ctr"/>
            <a:endParaRPr lang="en-US" sz="2000" dirty="0" smtClean="0">
              <a:latin typeface="Papyrus" pitchFamily="66" charset="0"/>
            </a:endParaRPr>
          </a:p>
          <a:p>
            <a:pPr algn="ctr"/>
            <a:r>
              <a:rPr lang="en-US" sz="2400" dirty="0" smtClean="0">
                <a:latin typeface="Papyrus" pitchFamily="66" charset="0"/>
              </a:rPr>
              <a:t>This slide show will outline the important aspects of the </a:t>
            </a:r>
            <a:r>
              <a:rPr lang="en-US" sz="2400" dirty="0" err="1" smtClean="0">
                <a:latin typeface="Papyrus" pitchFamily="66" charset="0"/>
              </a:rPr>
              <a:t>Atriuum</a:t>
            </a:r>
            <a:r>
              <a:rPr lang="en-US" sz="2400" dirty="0" smtClean="0">
                <a:latin typeface="Papyrus" pitchFamily="66" charset="0"/>
              </a:rPr>
              <a:t> system into three main categories:</a:t>
            </a:r>
          </a:p>
          <a:p>
            <a:pPr algn="ctr"/>
            <a:endParaRPr lang="en-US" sz="2800" dirty="0" smtClean="0">
              <a:latin typeface="Papyrus" pitchFamily="66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Papyrus" pitchFamily="66" charset="0"/>
              </a:rPr>
              <a:t>What is it</a:t>
            </a:r>
            <a:endParaRPr lang="en-US" sz="2800" dirty="0" smtClean="0">
              <a:latin typeface="Papyrus" pitchFamily="66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Papyrus" pitchFamily="66" charset="0"/>
              </a:rPr>
              <a:t>Included Benefits</a:t>
            </a: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Papyrus" pitchFamily="66" charset="0"/>
              </a:rPr>
              <a:t>Additional Pluses</a:t>
            </a:r>
          </a:p>
          <a:p>
            <a:pPr algn="ctr"/>
            <a:endParaRPr lang="en-US" sz="2800" dirty="0" smtClean="0">
              <a:latin typeface="Cambria" pitchFamily="18" charset="0"/>
            </a:endParaRPr>
          </a:p>
          <a:p>
            <a:endParaRPr lang="en-US" sz="4400" dirty="0">
              <a:latin typeface="Cambria" pitchFamily="18" charset="0"/>
            </a:endParaRPr>
          </a:p>
          <a:p>
            <a:endParaRPr lang="en-US" sz="3200" dirty="0">
              <a:latin typeface="Cambria" pitchFamily="18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Papyrus" pitchFamily="66" charset="0"/>
              </a:rPr>
              <a:t>What </a:t>
            </a:r>
            <a:r>
              <a:rPr lang="en-US" sz="7200" dirty="0">
                <a:latin typeface="Papyrus" pitchFamily="66" charset="0"/>
              </a:rPr>
              <a:t>is it?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dirty="0">
                <a:latin typeface="Papyrus" pitchFamily="66" charset="0"/>
              </a:rPr>
              <a:t>A</a:t>
            </a:r>
            <a:r>
              <a:rPr lang="en-US" sz="2800" dirty="0" smtClean="0">
                <a:latin typeface="Papyrus" pitchFamily="66" charset="0"/>
              </a:rPr>
              <a:t> </a:t>
            </a:r>
            <a:r>
              <a:rPr lang="en-US" sz="2800" dirty="0">
                <a:latin typeface="Papyrus" pitchFamily="66" charset="0"/>
              </a:rPr>
              <a:t>web-based integrated system that is accessible from any supported web browser.</a:t>
            </a:r>
          </a:p>
          <a:p>
            <a:pPr algn="ctr"/>
            <a:r>
              <a:rPr lang="en-US" sz="2800" dirty="0" smtClean="0">
                <a:latin typeface="Papyrus" pitchFamily="66" charset="0"/>
              </a:rPr>
              <a:t>An affordable </a:t>
            </a:r>
            <a:r>
              <a:rPr lang="en-US" sz="2800" dirty="0">
                <a:latin typeface="Papyrus" pitchFamily="66" charset="0"/>
              </a:rPr>
              <a:t>library software that is suitable for any size library.</a:t>
            </a:r>
          </a:p>
          <a:p>
            <a:pPr algn="ctr"/>
            <a:r>
              <a:rPr lang="en-US" sz="2800" dirty="0">
                <a:latin typeface="Papyrus" pitchFamily="66" charset="0"/>
              </a:rPr>
              <a:t>D</a:t>
            </a:r>
            <a:r>
              <a:rPr lang="en-US" sz="2800" dirty="0" smtClean="0">
                <a:latin typeface="Papyrus" pitchFamily="66" charset="0"/>
              </a:rPr>
              <a:t>esigned </a:t>
            </a:r>
            <a:r>
              <a:rPr lang="en-US" sz="2800" dirty="0">
                <a:latin typeface="Papyrus" pitchFamily="66" charset="0"/>
              </a:rPr>
              <a:t>to be user-friendly and easy-to-learn.</a:t>
            </a:r>
          </a:p>
          <a:p>
            <a:pPr algn="ctr"/>
            <a:r>
              <a:rPr lang="en-US" sz="2800" dirty="0" smtClean="0">
                <a:latin typeface="Papyrus" pitchFamily="66" charset="0"/>
              </a:rPr>
              <a:t>Includes </a:t>
            </a:r>
            <a:r>
              <a:rPr lang="en-US" sz="2800" dirty="0">
                <a:latin typeface="Papyrus" pitchFamily="66" charset="0"/>
              </a:rPr>
              <a:t>free updates directly from the vendors.</a:t>
            </a:r>
          </a:p>
          <a:p>
            <a:pPr algn="ctr"/>
            <a:r>
              <a:rPr lang="en-US" sz="2800" dirty="0" smtClean="0">
                <a:latin typeface="Papyrus" pitchFamily="66" charset="0"/>
              </a:rPr>
              <a:t>Connects </a:t>
            </a:r>
            <a:r>
              <a:rPr lang="en-US" sz="2800" dirty="0">
                <a:latin typeface="Papyrus" pitchFamily="66" charset="0"/>
              </a:rPr>
              <a:t>to the web via </a:t>
            </a:r>
            <a:r>
              <a:rPr lang="en-US" sz="2800" dirty="0" err="1">
                <a:latin typeface="Papyrus" pitchFamily="66" charset="0"/>
              </a:rPr>
              <a:t>SURFit</a:t>
            </a:r>
            <a:r>
              <a:rPr lang="en-US" sz="2800" dirty="0">
                <a:latin typeface="Papyrus" pitchFamily="66" charset="0"/>
              </a:rPr>
              <a:t>, allowing users to find the best resources on the web as well as the library itself.</a:t>
            </a:r>
          </a:p>
          <a:p>
            <a:pPr algn="ctr"/>
            <a:r>
              <a:rPr lang="en-US" sz="2800" dirty="0">
                <a:latin typeface="Papyrus" pitchFamily="66" charset="0"/>
              </a:rPr>
              <a:t>D</a:t>
            </a:r>
            <a:r>
              <a:rPr lang="en-US" sz="2800" dirty="0" smtClean="0">
                <a:latin typeface="Papyrus" pitchFamily="66" charset="0"/>
              </a:rPr>
              <a:t>esigned </a:t>
            </a:r>
            <a:r>
              <a:rPr lang="en-US" sz="2800" dirty="0">
                <a:latin typeface="Papyrus" pitchFamily="66" charset="0"/>
              </a:rPr>
              <a:t>specifically for Linux and Windows 2003 servers</a:t>
            </a:r>
            <a:r>
              <a:rPr lang="en-US" sz="2800" dirty="0" smtClean="0">
                <a:latin typeface="Papyrus" pitchFamily="66" charset="0"/>
              </a:rPr>
              <a:t>.</a:t>
            </a:r>
            <a:endParaRPr lang="en-US" sz="2800" dirty="0">
              <a:latin typeface="Papyrus" pitchFamily="66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066800" y="228600"/>
            <a:ext cx="6781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Papyrus" pitchFamily="66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33400" y="1676400"/>
            <a:ext cx="8382000" cy="5109091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en-US" sz="2400" dirty="0"/>
              <a:t> </a:t>
            </a:r>
            <a:r>
              <a:rPr lang="en-US" sz="2800" dirty="0">
                <a:latin typeface="Papyrus" pitchFamily="66" charset="0"/>
              </a:rPr>
              <a:t>Optional Application Service Provider (ASP) ensuring worry-free </a:t>
            </a:r>
            <a:r>
              <a:rPr lang="en-US" sz="2800" dirty="0" smtClean="0">
                <a:latin typeface="Papyrus" pitchFamily="66" charset="0"/>
              </a:rPr>
              <a:t>management</a:t>
            </a:r>
            <a:endParaRPr lang="en-US" sz="28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Reliable customer service and tech </a:t>
            </a:r>
            <a:r>
              <a:rPr lang="en-US" sz="2800" dirty="0" smtClean="0">
                <a:latin typeface="Papyrus" pitchFamily="66" charset="0"/>
              </a:rPr>
              <a:t>support</a:t>
            </a:r>
            <a:endParaRPr lang="en-US" sz="28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Enriched MARC records available </a:t>
            </a:r>
            <a:r>
              <a:rPr lang="en-US" sz="2800" dirty="0" smtClean="0">
                <a:latin typeface="Papyrus" pitchFamily="66" charset="0"/>
              </a:rPr>
              <a:t>dynamically </a:t>
            </a:r>
            <a:r>
              <a:rPr lang="en-US" sz="2800" dirty="0">
                <a:latin typeface="Papyrus" pitchFamily="66" charset="0"/>
              </a:rPr>
              <a:t>through a partnership with </a:t>
            </a:r>
            <a:r>
              <a:rPr lang="en-US" sz="2800" dirty="0" err="1">
                <a:latin typeface="Papyrus" pitchFamily="66" charset="0"/>
              </a:rPr>
              <a:t>Syndetic</a:t>
            </a:r>
            <a:r>
              <a:rPr lang="en-US" sz="2800" dirty="0">
                <a:latin typeface="Papyrus" pitchFamily="66" charset="0"/>
              </a:rPr>
              <a:t> </a:t>
            </a:r>
            <a:r>
              <a:rPr lang="en-US" sz="2800" dirty="0" smtClean="0">
                <a:latin typeface="Papyrus" pitchFamily="66" charset="0"/>
              </a:rPr>
              <a:t>Solutions</a:t>
            </a:r>
            <a:endParaRPr lang="en-US" sz="28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Award Winning </a:t>
            </a:r>
            <a:r>
              <a:rPr lang="en-US" sz="2800" dirty="0" err="1">
                <a:latin typeface="Papyrus" pitchFamily="66" charset="0"/>
              </a:rPr>
              <a:t>netTrekker</a:t>
            </a:r>
            <a:r>
              <a:rPr lang="en-US" sz="2800" dirty="0">
                <a:latin typeface="Papyrus" pitchFamily="66" charset="0"/>
              </a:rPr>
              <a:t> </a:t>
            </a:r>
            <a:r>
              <a:rPr lang="en-US" sz="2800" dirty="0" err="1">
                <a:latin typeface="Papyrus" pitchFamily="66" charset="0"/>
              </a:rPr>
              <a:t>d.i</a:t>
            </a:r>
            <a:r>
              <a:rPr lang="en-US" sz="2800" dirty="0">
                <a:latin typeface="Papyrus" pitchFamily="66" charset="0"/>
              </a:rPr>
              <a:t>. </a:t>
            </a:r>
            <a:r>
              <a:rPr lang="en-US" sz="2800" dirty="0" smtClean="0">
                <a:latin typeface="Papyrus" pitchFamily="66" charset="0"/>
              </a:rPr>
              <a:t>Integration</a:t>
            </a:r>
            <a:endParaRPr lang="en-US" sz="28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Impressive Reporting Capability </a:t>
            </a:r>
          </a:p>
          <a:p>
            <a:pPr algn="ctr">
              <a:buFontTx/>
              <a:buChar char="•"/>
            </a:pPr>
            <a:r>
              <a:rPr lang="en-US" sz="2800" dirty="0" smtClean="0">
                <a:latin typeface="Papyrus" pitchFamily="66" charset="0"/>
              </a:rPr>
              <a:t>Programs that help organize the library media specialist</a:t>
            </a:r>
          </a:p>
          <a:p>
            <a:pPr algn="ctr">
              <a:buFontTx/>
              <a:buChar char="•"/>
            </a:pPr>
            <a:r>
              <a:rPr lang="en-US" sz="2800" dirty="0" smtClean="0">
                <a:latin typeface="Papyrus" pitchFamily="66" charset="0"/>
              </a:rPr>
              <a:t>Cater to beginning researchers</a:t>
            </a:r>
          </a:p>
          <a:p>
            <a:pPr algn="ctr">
              <a:buFontTx/>
              <a:buChar char="•"/>
            </a:pPr>
            <a:r>
              <a:rPr lang="en-US" sz="2800" dirty="0" smtClean="0">
                <a:latin typeface="Papyrus" pitchFamily="66" charset="0"/>
              </a:rPr>
              <a:t>Improve accessibility for all patrons</a:t>
            </a:r>
          </a:p>
          <a:p>
            <a:pPr>
              <a:buFontTx/>
              <a:buChar char="•"/>
            </a:pPr>
            <a:endParaRPr lang="en-US" dirty="0">
              <a:latin typeface="Papyrus" pitchFamily="66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14478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304800"/>
            <a:ext cx="7696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Papyrus" pitchFamily="66" charset="0"/>
              </a:rPr>
              <a:t>Included Benefits</a:t>
            </a:r>
            <a:endParaRPr lang="en-US" sz="6600" dirty="0">
              <a:latin typeface="Papyrus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latin typeface="Papyrus" pitchFamily="66" charset="0"/>
              </a:rPr>
              <a:t>Additional </a:t>
            </a:r>
            <a:r>
              <a:rPr lang="en-US" sz="7200" dirty="0">
                <a:latin typeface="Papyrus" pitchFamily="66" charset="0"/>
              </a:rPr>
              <a:t>Perks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Accessible from workstations with supported web browser</a:t>
            </a:r>
          </a:p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100% browser-based, providing better access to library materials and accounts</a:t>
            </a:r>
          </a:p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Can be installed in either centralized or decentralized arrangements</a:t>
            </a:r>
          </a:p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Used by over 219 libraries world wide</a:t>
            </a:r>
          </a:p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Partners with Bound to Stay Bound for seamless collection analysis</a:t>
            </a:r>
          </a:p>
          <a:p>
            <a:pPr algn="ctr">
              <a:lnSpc>
                <a:spcPct val="90000"/>
              </a:lnSpc>
            </a:pPr>
            <a:r>
              <a:rPr lang="en-US" sz="2800" dirty="0">
                <a:latin typeface="Papyrus" pitchFamily="66" charset="0"/>
              </a:rPr>
              <a:t>Offers it all, regardless of whether it is a multi-branch library system or a single school library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latin typeface="Papyrus" pitchFamily="66" charset="0"/>
              </a:rPr>
              <a:t>What are they saying about </a:t>
            </a:r>
            <a:r>
              <a:rPr lang="en-US" dirty="0" err="1" smtClean="0">
                <a:latin typeface="Papyrus" pitchFamily="66" charset="0"/>
              </a:rPr>
              <a:t>Atriuum</a:t>
            </a:r>
            <a:r>
              <a:rPr lang="en-US" dirty="0" smtClean="0">
                <a:latin typeface="Papyrus" pitchFamily="66" charset="0"/>
              </a:rPr>
              <a:t>?</a:t>
            </a:r>
            <a:endParaRPr lang="en-US" dirty="0">
              <a:latin typeface="Papyru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839200" cy="51816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Papyrus" pitchFamily="66" charset="0"/>
              </a:rPr>
              <a:t>You </a:t>
            </a:r>
            <a:r>
              <a:rPr lang="en-US" sz="2000" dirty="0">
                <a:latin typeface="Papyrus" pitchFamily="66" charset="0"/>
              </a:rPr>
              <a:t>know that I LOVE everything about Book Systems!! It amazes me that I am already so proficient at using a program that I first laid eyes on only 6 months </a:t>
            </a:r>
            <a:r>
              <a:rPr lang="en-US" sz="2000" dirty="0" smtClean="0">
                <a:latin typeface="Papyrus" pitchFamily="66" charset="0"/>
              </a:rPr>
              <a:t>ago</a:t>
            </a:r>
          </a:p>
          <a:p>
            <a:r>
              <a:rPr lang="en-US" sz="2000" dirty="0">
                <a:latin typeface="Papyrus" pitchFamily="66" charset="0"/>
              </a:rPr>
              <a:t>After speaking to some of the other media specialists in the county, we feel </a:t>
            </a:r>
            <a:r>
              <a:rPr lang="en-US" sz="2000" dirty="0" err="1">
                <a:latin typeface="Papyrus" pitchFamily="66" charset="0"/>
              </a:rPr>
              <a:t>Atriuum</a:t>
            </a:r>
            <a:r>
              <a:rPr lang="en-US" sz="2000" dirty="0">
                <a:latin typeface="Papyrus" pitchFamily="66" charset="0"/>
              </a:rPr>
              <a:t> has provided us reporting capabilities that were not available to us in our previous library automation system, </a:t>
            </a:r>
            <a:r>
              <a:rPr lang="en-US" sz="2000" dirty="0" smtClean="0">
                <a:latin typeface="Papyrus" pitchFamily="66" charset="0"/>
              </a:rPr>
              <a:t>Athena</a:t>
            </a:r>
          </a:p>
          <a:p>
            <a:r>
              <a:rPr lang="en-US" sz="2000" dirty="0">
                <a:latin typeface="Papyrus" pitchFamily="66" charset="0"/>
              </a:rPr>
              <a:t>We are simply delighted with the merits of the </a:t>
            </a:r>
            <a:r>
              <a:rPr lang="en-US" sz="2000" dirty="0" err="1">
                <a:latin typeface="Papyrus" pitchFamily="66" charset="0"/>
              </a:rPr>
              <a:t>Atriuum</a:t>
            </a:r>
            <a:r>
              <a:rPr lang="en-US" sz="2000" dirty="0">
                <a:latin typeface="Papyrus" pitchFamily="66" charset="0"/>
              </a:rPr>
              <a:t> Web-based solution. It is proving to be a quantum leap over the server-based program we were </a:t>
            </a:r>
            <a:r>
              <a:rPr lang="en-US" sz="2000" dirty="0" smtClean="0">
                <a:latin typeface="Papyrus" pitchFamily="66" charset="0"/>
              </a:rPr>
              <a:t>using</a:t>
            </a:r>
          </a:p>
          <a:p>
            <a:r>
              <a:rPr lang="en-US" sz="2000" dirty="0">
                <a:latin typeface="Papyrus" pitchFamily="66" charset="0"/>
              </a:rPr>
              <a:t>Our administration was very happy that our elementary schools could do their own retrospective conversion themselves</a:t>
            </a:r>
            <a:r>
              <a:rPr lang="en-US" sz="2000" dirty="0" smtClean="0">
                <a:latin typeface="Papyrus" pitchFamily="66" charset="0"/>
              </a:rPr>
              <a:t>.</a:t>
            </a:r>
          </a:p>
          <a:p>
            <a:r>
              <a:rPr lang="en-US" sz="2000" dirty="0">
                <a:latin typeface="Papyrus" pitchFamily="66" charset="0"/>
              </a:rPr>
              <a:t>I love the fact that our complete collection is at our fingertips. This is especially helpful for new faculty and new students</a:t>
            </a:r>
            <a:r>
              <a:rPr lang="en-US" sz="2000" dirty="0" smtClean="0">
                <a:latin typeface="Papyrus" pitchFamily="66" charset="0"/>
              </a:rPr>
              <a:t>.“</a:t>
            </a:r>
          </a:p>
          <a:p>
            <a:endParaRPr lang="en-US" sz="2000" dirty="0" smtClean="0">
              <a:latin typeface="Papyrus" pitchFamily="66" charset="0"/>
            </a:endParaRPr>
          </a:p>
          <a:p>
            <a:pPr marL="342900" lvl="1" indent="-342900" algn="ctr">
              <a:buNone/>
            </a:pPr>
            <a:r>
              <a:rPr lang="en-US" sz="1800" dirty="0" err="1" smtClean="0">
                <a:latin typeface="Papyrus" pitchFamily="66" charset="0"/>
              </a:rPr>
              <a:t>Atriuum</a:t>
            </a:r>
            <a:r>
              <a:rPr lang="en-US" sz="1800" dirty="0" smtClean="0">
                <a:latin typeface="Papyrus" pitchFamily="66" charset="0"/>
              </a:rPr>
              <a:t> is used world wide and comes highly recommended by users as evidenced by the surplus of positive customer comments.</a:t>
            </a:r>
          </a:p>
          <a:p>
            <a:pPr algn="ctr">
              <a:buNone/>
            </a:pPr>
            <a:r>
              <a:rPr lang="en-US" sz="1800" dirty="0" smtClean="0">
                <a:latin typeface="Papyrus" pitchFamily="66" charset="0"/>
              </a:rPr>
              <a:t>· Link to Customer reviews of Book Systems service and training: </a:t>
            </a:r>
            <a:r>
              <a:rPr lang="en-US" sz="1800" dirty="0" smtClean="0">
                <a:latin typeface="Papyrus" pitchFamily="66" charset="0"/>
                <a:hlinkClick r:id="rId3"/>
              </a:rPr>
              <a:t>http://www.booksys.com/v3/customers/</a:t>
            </a:r>
            <a:endParaRPr lang="en-US" sz="1800" dirty="0" smtClean="0">
              <a:latin typeface="Papyrus" pitchFamily="66" charset="0"/>
            </a:endParaRPr>
          </a:p>
          <a:p>
            <a:endParaRPr lang="en-US" sz="2000" dirty="0">
              <a:latin typeface="Papyrus" pitchFamily="66" charset="0"/>
            </a:endParaRPr>
          </a:p>
        </p:txBody>
      </p:sp>
      <p:pic>
        <p:nvPicPr>
          <p:cNvPr id="2051" name="Picture 3" descr="C:\Users\julio\AppData\Local\Microsoft\Windows\Temporary Internet Files\Content.IE5\95L4T07V\MCj0396700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" y="0"/>
            <a:ext cx="1523999" cy="1600200"/>
          </a:xfrm>
          <a:prstGeom prst="rect">
            <a:avLst/>
          </a:prstGeom>
          <a:noFill/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15240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57200" y="2057400"/>
            <a:ext cx="8458200" cy="387798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en-US" sz="2400" dirty="0"/>
              <a:t> </a:t>
            </a:r>
            <a:r>
              <a:rPr lang="en-US" sz="2400" dirty="0">
                <a:latin typeface="Papyrus" pitchFamily="66" charset="0"/>
              </a:rPr>
              <a:t>Patrons can choose either text or visual searching in the OPAC. </a:t>
            </a:r>
          </a:p>
          <a:p>
            <a:pPr algn="ctr">
              <a:buFontTx/>
              <a:buChar char="•"/>
            </a:pPr>
            <a:endParaRPr lang="en-US" sz="10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400" dirty="0">
                <a:latin typeface="Papyrus" pitchFamily="66" charset="0"/>
              </a:rPr>
              <a:t> Includes different searches such as classification, recent additions, general interests, award winners, materials by type, etc. </a:t>
            </a:r>
          </a:p>
          <a:p>
            <a:pPr algn="ctr">
              <a:buFontTx/>
              <a:buChar char="•"/>
            </a:pPr>
            <a:endParaRPr lang="en-US" sz="10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sz="2400" dirty="0">
                <a:latin typeface="Papyrus" pitchFamily="66" charset="0"/>
              </a:rPr>
              <a:t> Includes </a:t>
            </a:r>
            <a:r>
              <a:rPr lang="en-US" sz="2400" dirty="0" err="1">
                <a:latin typeface="Papyrus" pitchFamily="66" charset="0"/>
              </a:rPr>
              <a:t>KidZviZ</a:t>
            </a:r>
            <a:r>
              <a:rPr lang="en-US" sz="2400" dirty="0">
                <a:latin typeface="Papyrus" pitchFamily="66" charset="0"/>
              </a:rPr>
              <a:t>, which is specially designed for young searchers, to provide young readers with an attention-grabbing, age-appropriate searching mechanism.</a:t>
            </a:r>
          </a:p>
          <a:p>
            <a:pPr algn="ctr">
              <a:buFontTx/>
              <a:buChar char="•"/>
            </a:pPr>
            <a:endParaRPr lang="en-US" sz="1000" dirty="0">
              <a:latin typeface="Papyrus" pitchFamily="66" charset="0"/>
            </a:endParaRPr>
          </a:p>
          <a:p>
            <a:pPr algn="ctr">
              <a:buFontTx/>
              <a:buChar char="•"/>
            </a:pPr>
            <a:r>
              <a:rPr lang="en-US" b="1" dirty="0">
                <a:latin typeface="Papyrus" pitchFamily="66" charset="0"/>
              </a:rPr>
              <a:t> </a:t>
            </a:r>
            <a:r>
              <a:rPr lang="en-US" sz="2400" dirty="0">
                <a:latin typeface="Papyrus" pitchFamily="66" charset="0"/>
              </a:rPr>
              <a:t>Your Library is an open book to the world with </a:t>
            </a:r>
            <a:r>
              <a:rPr lang="en-US" sz="2400" dirty="0" err="1">
                <a:latin typeface="Papyrus" pitchFamily="66" charset="0"/>
              </a:rPr>
              <a:t>SURFit</a:t>
            </a:r>
            <a:r>
              <a:rPr lang="en-US" sz="2400" dirty="0">
                <a:latin typeface="Papyrus" pitchFamily="66" charset="0"/>
              </a:rPr>
              <a:t>™</a:t>
            </a:r>
            <a:r>
              <a:rPr lang="en-US" dirty="0">
                <a:latin typeface="Papyrus" pitchFamily="66" charset="0"/>
              </a:rPr>
              <a:t>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" y="304800"/>
            <a:ext cx="7821613" cy="1323439"/>
          </a:xfrm>
          <a:prstGeom prst="rect">
            <a:avLst/>
          </a:prstGeom>
          <a:solidFill>
            <a:schemeClr val="bg1">
              <a:alpha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000" dirty="0">
                <a:latin typeface="Papyrus" pitchFamily="66" charset="0"/>
              </a:rPr>
              <a:t>Supplemental Programs Enhancing Resource Searches: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16764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6200" y="1828800"/>
            <a:ext cx="8915400" cy="446276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3" algn="ctr">
              <a:buFontTx/>
              <a:buChar char="•"/>
            </a:pPr>
            <a:r>
              <a:rPr lang="en-US" sz="2800" dirty="0"/>
              <a:t> </a:t>
            </a:r>
            <a:r>
              <a:rPr lang="en-US" sz="2800" dirty="0" err="1">
                <a:latin typeface="Papyrus" pitchFamily="66" charset="0"/>
              </a:rPr>
              <a:t>Seriels</a:t>
            </a:r>
            <a:r>
              <a:rPr lang="en-US" sz="2800" dirty="0">
                <a:latin typeface="Papyrus" pitchFamily="66" charset="0"/>
              </a:rPr>
              <a:t> (manage print subscriptions)</a:t>
            </a:r>
          </a:p>
          <a:p>
            <a:pPr lvl="3" algn="ctr">
              <a:buFontTx/>
              <a:buChar char="•"/>
            </a:pPr>
            <a:endParaRPr lang="en-US" sz="1200" dirty="0">
              <a:latin typeface="Papyrus" pitchFamily="66" charset="0"/>
            </a:endParaRPr>
          </a:p>
          <a:p>
            <a:pPr lvl="1"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Acquisitions (manage orders)</a:t>
            </a:r>
          </a:p>
          <a:p>
            <a:pPr lvl="1" algn="ctr">
              <a:buFontTx/>
              <a:buChar char="•"/>
            </a:pPr>
            <a:endParaRPr lang="en-US" sz="1200" dirty="0">
              <a:latin typeface="Papyrus" pitchFamily="66" charset="0"/>
            </a:endParaRPr>
          </a:p>
          <a:p>
            <a:pPr lvl="1"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Offline Circulation</a:t>
            </a:r>
          </a:p>
          <a:p>
            <a:pPr lvl="1" algn="ctr">
              <a:buFontTx/>
              <a:buChar char="•"/>
            </a:pPr>
            <a:endParaRPr lang="en-US" sz="1200" dirty="0">
              <a:latin typeface="Papyrus" pitchFamily="66" charset="0"/>
            </a:endParaRPr>
          </a:p>
          <a:p>
            <a:pPr lvl="1" algn="ctr">
              <a:buFontTx/>
              <a:buChar char="•"/>
            </a:pPr>
            <a:r>
              <a:rPr lang="en-US" sz="2800" dirty="0">
                <a:latin typeface="Papyrus" pitchFamily="66" charset="0"/>
              </a:rPr>
              <a:t> MARC (enhancement service for updating records)</a:t>
            </a:r>
          </a:p>
          <a:p>
            <a:pPr lvl="1" algn="ctr">
              <a:buFontTx/>
              <a:buChar char="•"/>
            </a:pPr>
            <a:endParaRPr lang="en-US" sz="1200" dirty="0">
              <a:latin typeface="Papyrus" pitchFamily="66" charset="0"/>
              <a:hlinkClick r:id="rId3"/>
            </a:endParaRPr>
          </a:p>
          <a:p>
            <a:pPr lvl="1" algn="ctr">
              <a:buFontTx/>
              <a:buChar char="•"/>
            </a:pPr>
            <a:r>
              <a:rPr lang="en-US" sz="2800" dirty="0">
                <a:latin typeface="Papyrus" pitchFamily="66" charset="0"/>
                <a:hlinkClick r:id="rId3"/>
              </a:rPr>
              <a:t> C.E.R.F.</a:t>
            </a:r>
            <a:r>
              <a:rPr lang="en-US" sz="2800" dirty="0">
                <a:latin typeface="Papyrus" pitchFamily="66" charset="0"/>
              </a:rPr>
              <a:t> (subscription on-line curriculum and education resources)</a:t>
            </a:r>
          </a:p>
          <a:p>
            <a:pPr lvl="1" algn="ctr">
              <a:buFontTx/>
              <a:buChar char="•"/>
            </a:pPr>
            <a:endParaRPr lang="en-US" sz="1200" dirty="0">
              <a:latin typeface="Papyrus" pitchFamily="66" charset="0"/>
              <a:hlinkClick r:id="rId4"/>
            </a:endParaRPr>
          </a:p>
          <a:p>
            <a:pPr lvl="1" algn="ctr">
              <a:buFontTx/>
              <a:buChar char="•"/>
            </a:pPr>
            <a:r>
              <a:rPr lang="en-US" sz="2800" dirty="0">
                <a:latin typeface="Papyrus" pitchFamily="66" charset="0"/>
                <a:hlinkClick r:id="rId4"/>
              </a:rPr>
              <a:t> </a:t>
            </a:r>
            <a:r>
              <a:rPr lang="en-US" sz="2800" dirty="0" err="1">
                <a:latin typeface="Papyrus" pitchFamily="66" charset="0"/>
                <a:hlinkClick r:id="rId4"/>
              </a:rPr>
              <a:t>eZcat</a:t>
            </a:r>
            <a:r>
              <a:rPr lang="en-US" sz="2800" dirty="0">
                <a:latin typeface="Papyrus" pitchFamily="66" charset="0"/>
                <a:hlinkClick r:id="rId4"/>
              </a:rPr>
              <a:t> / </a:t>
            </a:r>
            <a:r>
              <a:rPr lang="en-US" sz="2800" dirty="0" err="1">
                <a:latin typeface="Papyrus" pitchFamily="66" charset="0"/>
                <a:hlinkClick r:id="rId4"/>
              </a:rPr>
              <a:t>eZcat</a:t>
            </a:r>
            <a:r>
              <a:rPr lang="en-US" sz="2800" dirty="0">
                <a:latin typeface="Papyrus" pitchFamily="66" charset="0"/>
                <a:hlinkClick r:id="rId4"/>
              </a:rPr>
              <a:t> Pro</a:t>
            </a:r>
            <a:r>
              <a:rPr lang="en-US" sz="2800" dirty="0">
                <a:latin typeface="Papyrus" pitchFamily="66" charset="0"/>
              </a:rPr>
              <a:t> (for simultaneously searching and downloading USMARC records)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33400" y="304800"/>
            <a:ext cx="7821613" cy="1200329"/>
          </a:xfrm>
          <a:prstGeom prst="rect">
            <a:avLst/>
          </a:prstGeom>
          <a:solidFill>
            <a:schemeClr val="bg1">
              <a:alpha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3600" dirty="0">
                <a:latin typeface="Papyrus" pitchFamily="66" charset="0"/>
              </a:rPr>
              <a:t>Supplemental Programs Enhancing Library Experience and Management: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15240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err="1" smtClean="0">
                <a:latin typeface="Papyrus" pitchFamily="66" charset="0"/>
              </a:rPr>
              <a:t>Atriuu</a:t>
            </a:r>
            <a:r>
              <a:rPr lang="en-US" sz="7200" dirty="0" err="1">
                <a:latin typeface="Papyrus" pitchFamily="66" charset="0"/>
              </a:rPr>
              <a:t>m</a:t>
            </a:r>
            <a:endParaRPr lang="en-US" sz="7200" dirty="0">
              <a:latin typeface="Papyrus" pitchFamily="66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000" b="1" dirty="0" smtClean="0">
                <a:latin typeface="Papyrus" pitchFamily="66" charset="0"/>
              </a:rPr>
              <a:t>Our Future</a:t>
            </a:r>
          </a:p>
          <a:p>
            <a:pPr algn="ctr">
              <a:buNone/>
            </a:pPr>
            <a:r>
              <a:rPr lang="en-US" sz="4000" dirty="0" smtClean="0">
                <a:latin typeface="Papyrus" pitchFamily="66" charset="0"/>
              </a:rPr>
              <a:t>For the benefit of:</a:t>
            </a:r>
          </a:p>
          <a:p>
            <a:pPr algn="ctr"/>
            <a:r>
              <a:rPr lang="en-US" sz="4000" dirty="0" smtClean="0">
                <a:latin typeface="Papyrus" pitchFamily="66" charset="0"/>
              </a:rPr>
              <a:t>Students</a:t>
            </a:r>
            <a:endParaRPr lang="en-US" sz="4000" dirty="0">
              <a:latin typeface="Papyrus" pitchFamily="66" charset="0"/>
            </a:endParaRPr>
          </a:p>
          <a:p>
            <a:pPr algn="ctr"/>
            <a:r>
              <a:rPr lang="en-US" sz="4000" dirty="0" smtClean="0">
                <a:latin typeface="Papyrus" pitchFamily="66" charset="0"/>
              </a:rPr>
              <a:t>Staff</a:t>
            </a:r>
            <a:endParaRPr lang="en-US" sz="4000" dirty="0">
              <a:latin typeface="Papyrus" pitchFamily="66" charset="0"/>
            </a:endParaRPr>
          </a:p>
          <a:p>
            <a:pPr algn="ctr"/>
            <a:r>
              <a:rPr lang="en-US" sz="4000" dirty="0" smtClean="0">
                <a:latin typeface="Papyrus" pitchFamily="66" charset="0"/>
              </a:rPr>
              <a:t>Parents</a:t>
            </a:r>
            <a:endParaRPr lang="en-US" sz="4000" dirty="0">
              <a:latin typeface="Papyrus" pitchFamily="66" charset="0"/>
            </a:endParaRPr>
          </a:p>
          <a:p>
            <a:pPr algn="ctr"/>
            <a:r>
              <a:rPr lang="en-US" sz="4000" dirty="0" smtClean="0">
                <a:latin typeface="Papyrus" pitchFamily="66" charset="0"/>
              </a:rPr>
              <a:t>District</a:t>
            </a:r>
            <a:endParaRPr lang="en-US" sz="4000" dirty="0">
              <a:latin typeface="Papyrus" pitchFamily="66" charset="0"/>
            </a:endParaRPr>
          </a:p>
          <a:p>
            <a:endParaRPr lang="en-US" dirty="0"/>
          </a:p>
        </p:txBody>
      </p:sp>
      <p:pic>
        <p:nvPicPr>
          <p:cNvPr id="1034" name="Picture 10" descr="C:\Users\julio\AppData\Local\Microsoft\Windows\Temporary Internet Files\Content.IE5\95L4T07V\MCj0424178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375" y="2743200"/>
            <a:ext cx="1597025" cy="1822450"/>
          </a:xfrm>
          <a:prstGeom prst="rect">
            <a:avLst/>
          </a:prstGeom>
          <a:noFill/>
        </p:spPr>
      </p:pic>
      <p:pic>
        <p:nvPicPr>
          <p:cNvPr id="1036" name="Picture 12" descr="C:\Users\julio\AppData\Local\Microsoft\Windows\Temporary Internet Files\Content.IE5\2VS1BV46\MCj0440424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589983"/>
            <a:ext cx="1827886" cy="1506017"/>
          </a:xfrm>
          <a:prstGeom prst="rect">
            <a:avLst/>
          </a:prstGeom>
          <a:noFill/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gradFill rotWithShape="1">
            <a:gsLst>
              <a:gs pos="0">
                <a:srgbClr val="FF5050"/>
              </a:gs>
              <a:gs pos="100000">
                <a:srgbClr val="FF5050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638</Words>
  <Application>Microsoft Office PowerPoint</Application>
  <PresentationFormat>On-screen Show (4:3)</PresentationFormat>
  <Paragraphs>101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Atriuum</vt:lpstr>
      <vt:lpstr>Slide 2</vt:lpstr>
      <vt:lpstr>What is it?</vt:lpstr>
      <vt:lpstr>Slide 4</vt:lpstr>
      <vt:lpstr>Additional Perks</vt:lpstr>
      <vt:lpstr>What are they saying about Atriuum?</vt:lpstr>
      <vt:lpstr>Slide 7</vt:lpstr>
      <vt:lpstr>Slide 8</vt:lpstr>
      <vt:lpstr>Atriuum</vt:lpstr>
      <vt:lpstr>Atriuum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Atriuum</dc:title>
  <dc:creator>Shannon</dc:creator>
  <cp:lastModifiedBy>Shannon</cp:lastModifiedBy>
  <cp:revision>13</cp:revision>
  <dcterms:created xsi:type="dcterms:W3CDTF">2010-04-16T03:29:11Z</dcterms:created>
  <dcterms:modified xsi:type="dcterms:W3CDTF">2010-04-17T03:21:36Z</dcterms:modified>
</cp:coreProperties>
</file>